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62" r:id="rId3"/>
    <p:sldId id="264" r:id="rId4"/>
    <p:sldId id="263" r:id="rId5"/>
    <p:sldId id="265"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94660"/>
  </p:normalViewPr>
  <p:slideViewPr>
    <p:cSldViewPr>
      <p:cViewPr varScale="1">
        <p:scale>
          <a:sx n="78" d="100"/>
          <a:sy n="78" d="100"/>
        </p:scale>
        <p:origin x="840" y="72"/>
      </p:cViewPr>
      <p:guideLst>
        <p:guide orient="horz" pos="2160"/>
        <p:guide pos="2880"/>
      </p:guideLst>
    </p:cSldViewPr>
  </p:slideViewPr>
  <p:notesTextViewPr>
    <p:cViewPr>
      <p:scale>
        <a:sx n="100" d="100"/>
        <a:sy n="100" d="100"/>
      </p:scale>
      <p:origin x="0" y="0"/>
    </p:cViewPr>
  </p:notesTextViewPr>
  <p:notesViewPr>
    <p:cSldViewPr>
      <p:cViewPr varScale="1">
        <p:scale>
          <a:sx n="62" d="100"/>
          <a:sy n="62" d="100"/>
        </p:scale>
        <p:origin x="-2395" y="-10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A86AC14-F508-4E81-A0FE-1F7CB5A86DB5}" type="datetimeFigureOut">
              <a:rPr lang="en-US" smtClean="0"/>
              <a:pPr/>
              <a:t>7/12/2023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672B3F0-AA59-411E-94EB-68C9AC9EE911}" type="slidenum">
              <a:rPr lang="en-US" smtClean="0"/>
              <a:pPr/>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7D1808-3237-420F-9288-92136F088D42}" type="datetimeFigureOut">
              <a:rPr lang="en-US" smtClean="0"/>
              <a:pPr/>
              <a:t>7/12/2023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9D3894-EBE2-4C07-955F-DC7F5B2DCF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457200" y="6324600"/>
            <a:ext cx="3630609" cy="369332"/>
          </a:xfrm>
          <a:prstGeom prst="rect">
            <a:avLst/>
          </a:prstGeom>
          <a:noFill/>
        </p:spPr>
        <p:txBody>
          <a:bodyPr wrap="none" rtlCol="0">
            <a:spAutoFit/>
          </a:bodyPr>
          <a:lstStyle/>
          <a:p>
            <a:r>
              <a:rPr lang="en-US" dirty="0"/>
              <a:t>Criminal Law – Professor David Thaw</a:t>
            </a:r>
          </a:p>
        </p:txBody>
      </p:sp>
      <p:sp>
        <p:nvSpPr>
          <p:cNvPr id="8" name="TextBox 7"/>
          <p:cNvSpPr txBox="1"/>
          <p:nvPr userDrawn="1"/>
        </p:nvSpPr>
        <p:spPr>
          <a:xfrm>
            <a:off x="7848600" y="6324600"/>
            <a:ext cx="803425" cy="369332"/>
          </a:xfrm>
          <a:prstGeom prst="rect">
            <a:avLst/>
          </a:prstGeom>
          <a:noFill/>
        </p:spPr>
        <p:txBody>
          <a:bodyPr wrap="none" rtlCol="0">
            <a:spAutoFit/>
          </a:bodyPr>
          <a:lstStyle/>
          <a:p>
            <a:r>
              <a:rPr lang="en-US" dirty="0"/>
              <a:t>Slide </a:t>
            </a:r>
            <a:fld id="{11C31AB8-CB78-478E-B9A9-5AD95C348CBC}" type="slidenum">
              <a:rPr lang="en-US" smtClean="0"/>
              <a:pPr/>
              <a:t>‹#›</a:t>
            </a:fld>
            <a:endParaRPr lang="en-US" dirty="0"/>
          </a:p>
        </p:txBody>
      </p:sp>
      <p:sp>
        <p:nvSpPr>
          <p:cNvPr id="9" name="TextBox 8"/>
          <p:cNvSpPr txBox="1"/>
          <p:nvPr userDrawn="1"/>
        </p:nvSpPr>
        <p:spPr>
          <a:xfrm>
            <a:off x="5943600" y="6324600"/>
            <a:ext cx="1718804" cy="369332"/>
          </a:xfrm>
          <a:prstGeom prst="rect">
            <a:avLst/>
          </a:prstGeom>
          <a:noFill/>
        </p:spPr>
        <p:txBody>
          <a:bodyPr wrap="none" rtlCol="0">
            <a:spAutoFit/>
          </a:bodyPr>
          <a:lstStyle/>
          <a:p>
            <a:r>
              <a:rPr lang="en-US" dirty="0"/>
              <a:t>Part 9, Lecture</a:t>
            </a:r>
            <a:r>
              <a:rPr lang="en-US" baseline="0" dirty="0"/>
              <a:t> 3</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pPr/>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pPr/>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7/12/2023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Criminal Law</a:t>
            </a:r>
          </a:p>
        </p:txBody>
      </p:sp>
      <p:sp>
        <p:nvSpPr>
          <p:cNvPr id="3" name="Subtitle 2"/>
          <p:cNvSpPr>
            <a:spLocks noGrp="1"/>
          </p:cNvSpPr>
          <p:nvPr>
            <p:ph type="subTitle" idx="1"/>
          </p:nvPr>
        </p:nvSpPr>
        <p:spPr>
          <a:xfrm>
            <a:off x="1219200" y="3886200"/>
            <a:ext cx="6553200" cy="1905000"/>
          </a:xfrm>
        </p:spPr>
        <p:txBody>
          <a:bodyPr>
            <a:normAutofit/>
          </a:bodyPr>
          <a:lstStyle/>
          <a:p>
            <a:r>
              <a:rPr lang="en-US" dirty="0"/>
              <a:t>Part 9:  Property Crimes</a:t>
            </a:r>
          </a:p>
          <a:p>
            <a:r>
              <a:rPr lang="en-US" dirty="0"/>
              <a:t>Lecture 3:  Larceny-by-Trick</a:t>
            </a:r>
          </a:p>
        </p:txBody>
      </p:sp>
      <p:pic>
        <p:nvPicPr>
          <p:cNvPr id="12290" name="Picture 2" descr="image"/>
          <p:cNvPicPr>
            <a:picLocks noChangeAspect="1" noChangeArrowheads="1"/>
          </p:cNvPicPr>
          <p:nvPr/>
        </p:nvPicPr>
        <p:blipFill>
          <a:blip r:embed="rId2"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3"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4" cstate="print"/>
          <a:srcRect/>
          <a:stretch>
            <a:fillRect/>
          </a:stretch>
        </p:blipFill>
        <p:spPr bwMode="auto">
          <a:xfrm>
            <a:off x="2286000" y="6210300"/>
            <a:ext cx="1876425" cy="2667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Crimes</a:t>
            </a:r>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dirty="0"/>
              <a:t>Property generally crimes are those which involve the unlawful transfer of possession and/or title to property</a:t>
            </a:r>
          </a:p>
          <a:p>
            <a:pPr lvl="1"/>
            <a:r>
              <a:rPr lang="en-US" dirty="0"/>
              <a:t>Larceny, Embezzlement, False Pretenses, Larceny-by-Trick, Robbery, Burglary*</a:t>
            </a:r>
          </a:p>
          <a:p>
            <a:pPr lvl="2"/>
            <a:r>
              <a:rPr lang="en-US" i="1" dirty="0"/>
              <a:t>*Strictly speaking need not involve possession/title to property, however I include it here for pedagogical reasons</a:t>
            </a:r>
          </a:p>
          <a:p>
            <a:pPr lvl="1"/>
            <a:r>
              <a:rPr lang="en-US" i="1" dirty="0"/>
              <a:t>A note on MPC Property crimes – they are consolidated into a single section (§ 223) and thus do not precisely correspond to CL categorizations</a:t>
            </a:r>
            <a:endParaRPr lang="en-US" dirty="0"/>
          </a:p>
          <a:p>
            <a:pPr lvl="1"/>
            <a:r>
              <a:rPr lang="en-US" u="sng" dirty="0"/>
              <a:t>We will focus on CL definitions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a:t>Larceny-by-Trick</a:t>
            </a:r>
          </a:p>
        </p:txBody>
      </p:sp>
      <p:sp>
        <p:nvSpPr>
          <p:cNvPr id="3" name="Content Placeholder 2"/>
          <p:cNvSpPr>
            <a:spLocks noGrp="1"/>
          </p:cNvSpPr>
          <p:nvPr>
            <p:ph idx="1"/>
          </p:nvPr>
        </p:nvSpPr>
        <p:spPr>
          <a:xfrm>
            <a:off x="228600" y="1295400"/>
            <a:ext cx="8686800" cy="4953000"/>
          </a:xfrm>
        </p:spPr>
        <p:txBody>
          <a:bodyPr>
            <a:normAutofit fontScale="70000" lnSpcReduction="20000"/>
          </a:bodyPr>
          <a:lstStyle/>
          <a:p>
            <a:r>
              <a:rPr lang="en-US" dirty="0"/>
              <a:t>MPC § 223.3 – A person is guilty of theft if he purposely obtains property of another by deception. A person deceives if he purposely:</a:t>
            </a:r>
          </a:p>
          <a:p>
            <a:pPr lvl="1"/>
            <a:r>
              <a:rPr lang="en-US" dirty="0"/>
              <a:t>(1) creates or reinforces a false impression, including false impressions as to law, value, intention or other state of mind; but deception as to a person’s intention to perform a promise shall not be inferred from the fact alone that he did not subsequently perform the promise; or</a:t>
            </a:r>
          </a:p>
          <a:p>
            <a:pPr lvl="1"/>
            <a:r>
              <a:rPr lang="en-US" dirty="0"/>
              <a:t>(2) prevents another from acquiring information which would affect his judgment of a transaction; or</a:t>
            </a:r>
          </a:p>
          <a:p>
            <a:pPr lvl="1"/>
            <a:r>
              <a:rPr lang="en-US" dirty="0"/>
              <a:t>(3) fails to correct a false impression which the deceiver previously created or reinforced, or which the deceiver knows to be </a:t>
            </a:r>
            <a:r>
              <a:rPr lang="en-US"/>
              <a:t>influencing another to </a:t>
            </a:r>
            <a:r>
              <a:rPr lang="en-US" dirty="0"/>
              <a:t>whom he stands in a fiduciary or confidential relationship; or</a:t>
            </a:r>
          </a:p>
          <a:p>
            <a:pPr lvl="1"/>
            <a:r>
              <a:rPr lang="en-US" dirty="0"/>
              <a:t>(4) fails to disclose a known lien, adverse claim or other legal impediment to the enjoyment of property which he transfers or encumbers in consideration for the property obtained, whether such impediment is or is not valid, or is or is not a matter of official record.</a:t>
            </a:r>
          </a:p>
          <a:p>
            <a:pPr lvl="2"/>
            <a:r>
              <a:rPr lang="en-US" i="1" dirty="0"/>
              <a:t>Note:  The term ‘‘deceive’’ does not, however, include falsity as to matters having no pecuniary significance, or puffing by statements unlikely to deceive ordinary persons in the group addressed.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Larceny-by-Trick</a:t>
            </a:r>
          </a:p>
        </p:txBody>
      </p:sp>
      <p:sp>
        <p:nvSpPr>
          <p:cNvPr id="3" name="Content Placeholder 2"/>
          <p:cNvSpPr>
            <a:spLocks noGrp="1"/>
          </p:cNvSpPr>
          <p:nvPr>
            <p:ph idx="1"/>
          </p:nvPr>
        </p:nvSpPr>
        <p:spPr/>
        <p:txBody>
          <a:bodyPr>
            <a:normAutofit fontScale="85000" lnSpcReduction="20000"/>
          </a:bodyPr>
          <a:lstStyle/>
          <a:p>
            <a:r>
              <a:rPr lang="en-US" dirty="0"/>
              <a:t>CL:  Δ misrepresents their motives to obtain physical possession of the personal property of another, all the while intending to (fraudulently) convert the property </a:t>
            </a:r>
            <a:r>
              <a:rPr lang="en-US" u="sng" dirty="0"/>
              <a:t>and</a:t>
            </a:r>
            <a:r>
              <a:rPr lang="en-US" dirty="0"/>
              <a:t> later does convert the property</a:t>
            </a:r>
          </a:p>
          <a:p>
            <a:pPr lvl="1"/>
            <a:r>
              <a:rPr lang="en-US" dirty="0"/>
              <a:t>Specific intent crime</a:t>
            </a:r>
          </a:p>
          <a:p>
            <a:r>
              <a:rPr lang="en-US" dirty="0"/>
              <a:t>Four elements:</a:t>
            </a:r>
          </a:p>
          <a:p>
            <a:pPr lvl="1"/>
            <a:r>
              <a:rPr lang="en-US" dirty="0"/>
              <a:t>(1) misrepresentation (to further acquisition of physical possession)</a:t>
            </a:r>
          </a:p>
          <a:p>
            <a:pPr lvl="1"/>
            <a:r>
              <a:rPr lang="en-US" dirty="0"/>
              <a:t>(2) successful acquisition of physical possession of the personal property of another</a:t>
            </a:r>
          </a:p>
          <a:p>
            <a:pPr lvl="1"/>
            <a:r>
              <a:rPr lang="en-US" dirty="0"/>
              <a:t>(3) intent </a:t>
            </a:r>
            <a:r>
              <a:rPr lang="en-US" u="sng" dirty="0"/>
              <a:t>throughout</a:t>
            </a:r>
            <a:r>
              <a:rPr lang="en-US" dirty="0"/>
              <a:t> to convert the property fraudulently</a:t>
            </a:r>
          </a:p>
          <a:p>
            <a:pPr lvl="1"/>
            <a:r>
              <a:rPr lang="en-US" dirty="0"/>
              <a:t>(4) successful subsequent conversion of the property</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Larceny-by-Trick</a:t>
            </a:r>
          </a:p>
        </p:txBody>
      </p:sp>
      <p:sp>
        <p:nvSpPr>
          <p:cNvPr id="3" name="Content Placeholder 2"/>
          <p:cNvSpPr>
            <a:spLocks noGrp="1"/>
          </p:cNvSpPr>
          <p:nvPr>
            <p:ph idx="1"/>
          </p:nvPr>
        </p:nvSpPr>
        <p:spPr/>
        <p:txBody>
          <a:bodyPr>
            <a:normAutofit fontScale="92500" lnSpcReduction="10000"/>
          </a:bodyPr>
          <a:lstStyle/>
          <a:p>
            <a:r>
              <a:rPr lang="en-US" dirty="0"/>
              <a:t>(Fraudulent) Misrepresentation</a:t>
            </a:r>
          </a:p>
          <a:p>
            <a:pPr lvl="1"/>
            <a:r>
              <a:rPr lang="en-US" dirty="0"/>
              <a:t>Δ must actually misrepresent something</a:t>
            </a:r>
          </a:p>
          <a:p>
            <a:pPr lvl="1"/>
            <a:r>
              <a:rPr lang="en-US" dirty="0"/>
              <a:t>If the victim merely misunderstands something, this is insufficient</a:t>
            </a:r>
          </a:p>
          <a:p>
            <a:pPr lvl="1"/>
            <a:r>
              <a:rPr lang="en-US" dirty="0"/>
              <a:t>Misrepresentation must be intentional and fraudulent – accidental misrepresentation insufficient</a:t>
            </a:r>
          </a:p>
          <a:p>
            <a:r>
              <a:rPr lang="en-US" dirty="0"/>
              <a:t>Physical Possession</a:t>
            </a:r>
          </a:p>
          <a:p>
            <a:pPr lvl="1"/>
            <a:r>
              <a:rPr lang="en-US" dirty="0"/>
              <a:t>Δ must obtain physical possession (but not title) as a result of the misrepresentation</a:t>
            </a:r>
          </a:p>
          <a:p>
            <a:pPr lvl="1"/>
            <a:r>
              <a:rPr lang="en-US" dirty="0"/>
              <a:t>Can not be as a result of force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Larceny-by-Trick</a:t>
            </a:r>
          </a:p>
        </p:txBody>
      </p:sp>
      <p:sp>
        <p:nvSpPr>
          <p:cNvPr id="3" name="Content Placeholder 2"/>
          <p:cNvSpPr>
            <a:spLocks noGrp="1"/>
          </p:cNvSpPr>
          <p:nvPr>
            <p:ph idx="1"/>
          </p:nvPr>
        </p:nvSpPr>
        <p:spPr/>
        <p:txBody>
          <a:bodyPr>
            <a:normAutofit fontScale="92500"/>
          </a:bodyPr>
          <a:lstStyle/>
          <a:p>
            <a:r>
              <a:rPr lang="en-US" dirty="0"/>
              <a:t>Intent </a:t>
            </a:r>
            <a:r>
              <a:rPr lang="en-US" u="sng" dirty="0"/>
              <a:t>throughout</a:t>
            </a:r>
            <a:r>
              <a:rPr lang="en-US" dirty="0"/>
              <a:t> to convert the property through fraudulent means</a:t>
            </a:r>
          </a:p>
          <a:p>
            <a:pPr lvl="1"/>
            <a:r>
              <a:rPr lang="en-US" dirty="0"/>
              <a:t>A later decision to convert the property, which was not part of the original intent, is insufficient</a:t>
            </a:r>
          </a:p>
          <a:p>
            <a:pPr lvl="2"/>
            <a:r>
              <a:rPr lang="en-US" dirty="0"/>
              <a:t>This may satisfy ordinary larceny, or embezzlement depending on the fact, but </a:t>
            </a:r>
            <a:r>
              <a:rPr lang="en-US" u="sng" dirty="0"/>
              <a:t>not</a:t>
            </a:r>
            <a:r>
              <a:rPr lang="en-US" dirty="0"/>
              <a:t> larceny-by-trick</a:t>
            </a:r>
          </a:p>
          <a:p>
            <a:r>
              <a:rPr lang="en-US" dirty="0"/>
              <a:t>Successful conversion of the property subsequent to the acquisition-through-misrepresentation</a:t>
            </a:r>
          </a:p>
          <a:p>
            <a:pPr lvl="1"/>
            <a:r>
              <a:rPr lang="en-US" dirty="0"/>
              <a:t>Lack of subsequent conversion obviates the offense</a:t>
            </a:r>
          </a:p>
          <a:p>
            <a:pPr lvl="1"/>
            <a:endParaRPr lang="en-US" dirty="0"/>
          </a:p>
        </p:txBody>
      </p:sp>
    </p:spTree>
  </p:cSld>
  <p:clrMapOvr>
    <a:masterClrMapping/>
  </p:clrMapOvr>
</p:sld>
</file>

<file path=ppt/theme/theme1.xml><?xml version="1.0" encoding="utf-8"?>
<a:theme xmlns:a="http://schemas.openxmlformats.org/drawingml/2006/main" name="Criminal La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Criminal Law</Template>
  <TotalTime>20233</TotalTime>
  <Words>527</Words>
  <Application>Microsoft Office PowerPoint</Application>
  <PresentationFormat>On-screen Show (4:3)</PresentationFormat>
  <Paragraphs>38</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Criminal Law</vt:lpstr>
      <vt:lpstr>Criminal Law</vt:lpstr>
      <vt:lpstr>Property Crimes</vt:lpstr>
      <vt:lpstr>Larceny-by-Trick</vt:lpstr>
      <vt:lpstr>Larceny-by-Trick</vt:lpstr>
      <vt:lpstr>Larceny-by-Trick</vt:lpstr>
      <vt:lpstr>Larceny-by-Trick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Criminal Law</dc:title>
  <dc:creator>David Thaw</dc:creator>
  <cp:lastModifiedBy>David Thaw</cp:lastModifiedBy>
  <cp:revision>739</cp:revision>
  <dcterms:created xsi:type="dcterms:W3CDTF">2015-12-09T04:26:39Z</dcterms:created>
  <dcterms:modified xsi:type="dcterms:W3CDTF">2023-07-12T11:20:06Z</dcterms:modified>
</cp:coreProperties>
</file>